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44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25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868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31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60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722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387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80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034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71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150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74EE-BDC3-4D9F-8872-B992D0D675EC}" type="datetimeFigureOut">
              <a:rPr lang="da-DK" smtClean="0"/>
              <a:t>09-01-2017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A5003-2497-422F-A920-C62B441392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470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da-DK" b="1" dirty="0" smtClean="0"/>
              <a:t>FrivilligBørs 2016 Evaluering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78219"/>
            <a:ext cx="6648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408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da-DK" sz="3200" b="1" dirty="0" smtClean="0"/>
              <a:t>6. Fik</a:t>
            </a:r>
            <a:r>
              <a:rPr lang="da-DK" sz="3200" b="1" dirty="0"/>
              <a:t> du andre aftaler/kontakter end forventet ud fra Børskataloget</a:t>
            </a:r>
            <a:r>
              <a:rPr lang="da-DK" sz="3200" b="1" dirty="0" smtClean="0"/>
              <a:t>? (49 af 51 har svaret)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2800" b="1" dirty="0" smtClean="0"/>
              <a:t>1 uddybende svar:</a:t>
            </a:r>
          </a:p>
          <a:p>
            <a:pPr marL="0" indent="0">
              <a:buNone/>
            </a:pPr>
            <a:r>
              <a:rPr lang="da-DK" sz="2800" dirty="0"/>
              <a:t>Ja </a:t>
            </a:r>
            <a:r>
              <a:rPr lang="da-DK" sz="2800" dirty="0" smtClean="0"/>
              <a:t>lavede </a:t>
            </a:r>
            <a:r>
              <a:rPr lang="da-DK" sz="2800" dirty="0"/>
              <a:t>flere løse aftaler</a:t>
            </a:r>
          </a:p>
          <a:p>
            <a:pPr marL="0" indent="0">
              <a:buNone/>
            </a:pPr>
            <a:endParaRPr lang="da-DK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58307"/>
              </p:ext>
            </p:extLst>
          </p:nvPr>
        </p:nvGraphicFramePr>
        <p:xfrm>
          <a:off x="1403648" y="1628800"/>
          <a:ext cx="5695950" cy="269147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Ja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53,06</a:t>
                      </a:r>
                      <a:r>
                        <a:rPr lang="da-DK" sz="16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 anchor="b"/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Nej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26,53%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 anchor="b"/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Ved ikke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18,37%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 anchor="b"/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Ikke svaret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effectLst/>
                        </a:rPr>
                        <a:t>2,04 %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36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7. I </a:t>
            </a:r>
            <a:r>
              <a:rPr lang="da-DK" sz="3600" b="1" dirty="0"/>
              <a:t>hvilken grad blev dine forventninger til FrivilligBørsen indfriet</a:t>
            </a:r>
            <a:r>
              <a:rPr lang="da-DK" sz="3600" b="1" dirty="0" smtClean="0"/>
              <a:t>? </a:t>
            </a:r>
            <a:r>
              <a:rPr lang="da-DK" sz="2200" b="1" dirty="0" smtClean="0"/>
              <a:t>(44 svar + 7 </a:t>
            </a:r>
            <a:r>
              <a:rPr lang="da-DK" sz="2200" b="1" dirty="0" err="1" smtClean="0"/>
              <a:t>kommertarer</a:t>
            </a:r>
            <a:r>
              <a:rPr lang="da-DK" sz="2200" b="1" dirty="0" smtClean="0"/>
              <a:t>)</a:t>
            </a:r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363936"/>
              </p:ext>
            </p:extLst>
          </p:nvPr>
        </p:nvGraphicFramePr>
        <p:xfrm>
          <a:off x="1724025" y="1451278"/>
          <a:ext cx="5695950" cy="387253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63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I </a:t>
                      </a:r>
                      <a:r>
                        <a:rPr lang="da-DK" sz="1200" dirty="0">
                          <a:effectLst/>
                        </a:rPr>
                        <a:t>høj grad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41,18</a:t>
                      </a:r>
                      <a:r>
                        <a:rPr lang="da-DK" sz="1200" dirty="0" smtClean="0">
                          <a:effectLst/>
                        </a:rPr>
                        <a:t>%</a:t>
                      </a:r>
                      <a:endParaRPr lang="da-DK" sz="2000" dirty="0">
                        <a:effectLst/>
                      </a:endParaRPr>
                    </a:p>
                  </a:txBody>
                  <a:tcPr marL="95250" marR="190500" marT="57150" marB="57150"/>
                </a:tc>
              </a:tr>
              <a:tr h="63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I </a:t>
                      </a:r>
                      <a:r>
                        <a:rPr lang="da-DK" sz="1200" dirty="0">
                          <a:effectLst/>
                        </a:rPr>
                        <a:t>nogen grad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37,25%</a:t>
                      </a:r>
                      <a:endParaRPr lang="da-DK" sz="2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3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Hverken/eller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7,84%</a:t>
                      </a:r>
                      <a:endParaRPr lang="da-DK" sz="2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3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I </a:t>
                      </a:r>
                      <a:r>
                        <a:rPr lang="da-DK" sz="1200" dirty="0">
                          <a:effectLst/>
                        </a:rPr>
                        <a:t>ringe grad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0,00%</a:t>
                      </a:r>
                      <a:endParaRPr lang="da-DK" sz="2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34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Slet </a:t>
                      </a:r>
                      <a:r>
                        <a:rPr lang="da-DK" sz="1200" dirty="0">
                          <a:effectLst/>
                        </a:rPr>
                        <a:t>ikke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0,00%</a:t>
                      </a:r>
                      <a:endParaRPr lang="da-DK" sz="2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489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Kommentarer</a:t>
                      </a:r>
                      <a:r>
                        <a:rPr lang="da-DK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13,73 %</a:t>
                      </a:r>
                      <a:endParaRPr lang="da-DK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1259632" y="5373216"/>
            <a:ext cx="63001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Kommentarer</a:t>
            </a:r>
            <a:r>
              <a:rPr lang="da-DK" dirty="0" smtClean="0"/>
              <a:t>:</a:t>
            </a:r>
          </a:p>
          <a:p>
            <a:r>
              <a:rPr lang="da-DK" dirty="0" smtClean="0"/>
              <a:t>Manglede </a:t>
            </a:r>
            <a:r>
              <a:rPr lang="da-DK" dirty="0" err="1" smtClean="0"/>
              <a:t>textilvirksomhed</a:t>
            </a:r>
            <a:r>
              <a:rPr lang="da-DK" dirty="0" smtClean="0"/>
              <a:t> med rester/overskud</a:t>
            </a:r>
          </a:p>
          <a:p>
            <a:r>
              <a:rPr lang="da-DK" dirty="0" smtClean="0"/>
              <a:t>Havde forventet blot en aftale - og vi kom hjem med 4 </a:t>
            </a:r>
            <a:r>
              <a:rPr lang="da-DK" dirty="0" err="1" smtClean="0"/>
              <a:t>stk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799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100" b="1" dirty="0" smtClean="0"/>
              <a:t>8. I hvilken </a:t>
            </a:r>
            <a:r>
              <a:rPr lang="da-DK" sz="3100" b="1" dirty="0"/>
              <a:t>grad oplever du at FrivilligBørsen er en god metode til at skabe lokalt samarbejde</a:t>
            </a:r>
            <a:r>
              <a:rPr lang="da-DK" sz="3100" b="1" dirty="0" smtClean="0"/>
              <a:t>? (51 svar)</a:t>
            </a:r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24126"/>
              </p:ext>
            </p:extLst>
          </p:nvPr>
        </p:nvGraphicFramePr>
        <p:xfrm>
          <a:off x="1724025" y="1407536"/>
          <a:ext cx="5695950" cy="365493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6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I høj grad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58,82</a:t>
                      </a:r>
                      <a:r>
                        <a:rPr lang="da-DK" sz="1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I nogen grad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31,37</a:t>
                      </a:r>
                      <a:r>
                        <a:rPr lang="da-DK" sz="1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449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Hverken/eller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1,96%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I ringe grad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1,96</a:t>
                      </a:r>
                      <a:r>
                        <a:rPr lang="da-DK" sz="1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</a:rPr>
                        <a:t>Slet ikke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0,00</a:t>
                      </a:r>
                      <a:r>
                        <a:rPr lang="da-DK" sz="1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Eventuelle eksempler</a:t>
                      </a:r>
                      <a:r>
                        <a:rPr lang="da-DK" sz="1000" baseline="0" dirty="0" smtClean="0">
                          <a:effectLst/>
                        </a:rPr>
                        <a:t> *</a:t>
                      </a: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000" dirty="0" smtClean="0">
                          <a:effectLst/>
                        </a:rPr>
                        <a:t>5,89%</a:t>
                      </a:r>
                      <a:endParaRPr lang="da-DK" sz="1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  <p:sp>
        <p:nvSpPr>
          <p:cNvPr id="4" name="Tekstfelt 3"/>
          <p:cNvSpPr txBox="1"/>
          <p:nvPr/>
        </p:nvSpPr>
        <p:spPr>
          <a:xfrm>
            <a:off x="1724025" y="5157192"/>
            <a:ext cx="56959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* I 3 besvarelser er kun givet eksempler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3186813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Svar til do</a:t>
            </a: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Godt </a:t>
            </a:r>
            <a:r>
              <a:rPr lang="da-DK" dirty="0"/>
              <a:t>forum for etablerede foreninger til at udveksle ideer og arrangementer på tværs. Men ikke et forum hvor der efterspørges individuel hjælp/initiativ  </a:t>
            </a:r>
          </a:p>
          <a:p>
            <a:r>
              <a:rPr lang="da-DK" dirty="0" smtClean="0"/>
              <a:t>Positive </a:t>
            </a:r>
            <a:r>
              <a:rPr lang="da-DK" dirty="0"/>
              <a:t>personer der deltog  </a:t>
            </a:r>
          </a:p>
          <a:p>
            <a:r>
              <a:rPr lang="da-DK" dirty="0"/>
              <a:t>Man møder foreningsdannelser man ikke anede eksisterede - det udvider horisonten.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14942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044656"/>
              </p:ext>
            </p:extLst>
          </p:nvPr>
        </p:nvGraphicFramePr>
        <p:xfrm>
          <a:off x="1691680" y="1772816"/>
          <a:ext cx="5695950" cy="405079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Særdeles tilfreds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68,63%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tilfreds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21,57%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Hverken/eller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1,96%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Mindre tilfreds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0,00%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Særdeles utilfreds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0,00%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Jeg deltog ikke i festmiddagen</a:t>
                      </a: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effectLst/>
                        </a:rPr>
                        <a:t>7,84%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  <p:sp>
        <p:nvSpPr>
          <p:cNvPr id="7" name="Rektangel 6"/>
          <p:cNvSpPr/>
          <p:nvPr/>
        </p:nvSpPr>
        <p:spPr>
          <a:xfrm>
            <a:off x="1619672" y="764704"/>
            <a:ext cx="588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000" b="1" dirty="0" smtClean="0"/>
              <a:t>9. Hvordan oplevede du den </a:t>
            </a:r>
            <a:br>
              <a:rPr lang="da-DK" sz="2000" b="1" dirty="0" smtClean="0"/>
            </a:br>
            <a:r>
              <a:rPr lang="da-DK" sz="2000" b="1" dirty="0" smtClean="0"/>
              <a:t>efterfølgende middag? (51 svar)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783518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Kommentarer til middagen:</a:t>
            </a:r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Gode muligheder for netværk</a:t>
            </a:r>
          </a:p>
          <a:p>
            <a:r>
              <a:rPr lang="da-DK" dirty="0" smtClean="0"/>
              <a:t>Ser det som anerkendelse</a:t>
            </a:r>
          </a:p>
          <a:p>
            <a:r>
              <a:rPr lang="da-DK" dirty="0" smtClean="0"/>
              <a:t>Stor ros til kokkene</a:t>
            </a:r>
          </a:p>
          <a:p>
            <a:r>
              <a:rPr lang="da-DK" dirty="0" smtClean="0"/>
              <a:t>Ros til Bente Busk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288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a-DK" sz="3600" dirty="0" smtClean="0"/>
              <a:t>10. Ris</a:t>
            </a:r>
            <a:r>
              <a:rPr lang="da-DK" sz="3600" dirty="0"/>
              <a:t>, ros, gode </a:t>
            </a:r>
            <a:r>
              <a:rPr lang="da-DK" sz="3600" dirty="0" smtClean="0"/>
              <a:t>idéer? (24 svar)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a-DK" dirty="0" smtClean="0"/>
              <a:t>Generel ros (12) </a:t>
            </a:r>
          </a:p>
          <a:p>
            <a:r>
              <a:rPr lang="da-DK" dirty="0" smtClean="0"/>
              <a:t>Måske </a:t>
            </a:r>
            <a:r>
              <a:rPr lang="da-DK" dirty="0"/>
              <a:t>kunne deltagerne opfordres eller hjælpes til at være mere synlige omkring hvor de kommer fra. Hvis man ikke kender den man søger kan det være tilfældigt om man møder ham/hende</a:t>
            </a:r>
            <a:r>
              <a:rPr lang="da-DK" dirty="0" smtClean="0"/>
              <a:t>. (3)</a:t>
            </a:r>
          </a:p>
          <a:p>
            <a:r>
              <a:rPr lang="da-DK" dirty="0" smtClean="0"/>
              <a:t>Noget andet musik ved indgangen (2)</a:t>
            </a:r>
          </a:p>
          <a:p>
            <a:r>
              <a:rPr lang="da-DK" dirty="0" smtClean="0"/>
              <a:t>Et minus at man flyttede det (1)</a:t>
            </a:r>
          </a:p>
          <a:p>
            <a:r>
              <a:rPr lang="da-DK" dirty="0" smtClean="0"/>
              <a:t>Svært at være lille </a:t>
            </a:r>
            <a:r>
              <a:rPr lang="da-DK" dirty="0"/>
              <a:t>forening fornemmelsen af, at der er et hierarki i foreningerne. Det kommer blandt andet til udtryk ved, at enkelte foreninger bliver fremhævet ofte, og at </a:t>
            </a:r>
            <a:r>
              <a:rPr lang="da-DK" dirty="0" smtClean="0"/>
              <a:t>projektgruppe </a:t>
            </a:r>
            <a:r>
              <a:rPr lang="da-DK" dirty="0"/>
              <a:t>og byråd er på fornavn med foreningens medlemmer</a:t>
            </a:r>
            <a:r>
              <a:rPr lang="da-DK" dirty="0" smtClean="0"/>
              <a:t>. (1) </a:t>
            </a:r>
          </a:p>
          <a:p>
            <a:r>
              <a:rPr lang="da-DK" dirty="0"/>
              <a:t>Ok at flere </a:t>
            </a:r>
            <a:r>
              <a:rPr lang="da-DK" dirty="0" smtClean="0"/>
              <a:t>tidligere deltagere </a:t>
            </a:r>
            <a:r>
              <a:rPr lang="da-DK" dirty="0"/>
              <a:t>mødte op, blot for at støtte </a:t>
            </a:r>
            <a:r>
              <a:rPr lang="da-DK" dirty="0" smtClean="0"/>
              <a:t>arrangementet. (1)</a:t>
            </a:r>
          </a:p>
          <a:p>
            <a:r>
              <a:rPr lang="da-DK" dirty="0" smtClean="0"/>
              <a:t>Færre deltagere, men alle var bedre forberedte – virkede bedre end tidligere (1)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856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Der var </a:t>
            </a:r>
            <a:r>
              <a:rPr lang="da-DK" dirty="0" smtClean="0"/>
              <a:t>ikke </a:t>
            </a:r>
            <a:r>
              <a:rPr lang="da-DK" dirty="0"/>
              <a:t>så mange til stede i år. </a:t>
            </a:r>
            <a:r>
              <a:rPr lang="da-DK" dirty="0" smtClean="0"/>
              <a:t>Overveje </a:t>
            </a:r>
            <a:r>
              <a:rPr lang="da-DK" dirty="0"/>
              <a:t>om en børs skulle være hvert andet år</a:t>
            </a:r>
            <a:r>
              <a:rPr lang="da-DK" dirty="0" smtClean="0"/>
              <a:t>? (1)</a:t>
            </a:r>
          </a:p>
          <a:p>
            <a:r>
              <a:rPr lang="da-DK" dirty="0" smtClean="0"/>
              <a:t>FrivilligBørsen </a:t>
            </a:r>
            <a:r>
              <a:rPr lang="da-DK" dirty="0"/>
              <a:t>burde </a:t>
            </a:r>
            <a:r>
              <a:rPr lang="da-DK" dirty="0" smtClean="0"/>
              <a:t>have </a:t>
            </a:r>
            <a:r>
              <a:rPr lang="da-DK" dirty="0"/>
              <a:t>et sted, hvor man hen over året kunne komme med ønsker til aktiviteter, man enten udbyder eller efterspørger. </a:t>
            </a:r>
            <a:r>
              <a:rPr lang="da-DK" dirty="0" smtClean="0"/>
              <a:t> (1)</a:t>
            </a:r>
          </a:p>
          <a:p>
            <a:r>
              <a:rPr lang="da-DK" dirty="0" smtClean="0"/>
              <a:t>Adgang </a:t>
            </a:r>
            <a:r>
              <a:rPr lang="da-DK" dirty="0"/>
              <a:t>til, at enkeltpersoner </a:t>
            </a:r>
            <a:r>
              <a:rPr lang="da-DK" dirty="0" smtClean="0"/>
              <a:t>kan </a:t>
            </a:r>
            <a:r>
              <a:rPr lang="da-DK" dirty="0"/>
              <a:t>tilkendegive hvilke opgaver de kunne tænke sig, at deltage i/med. </a:t>
            </a:r>
            <a:r>
              <a:rPr lang="da-DK" dirty="0" smtClean="0"/>
              <a:t>(Ad Hoc tjeneste) (1)</a:t>
            </a:r>
          </a:p>
        </p:txBody>
      </p:sp>
    </p:spTree>
    <p:extLst>
      <p:ext uri="{BB962C8B-B14F-4D97-AF65-F5344CB8AC3E}">
        <p14:creationId xmlns:p14="http://schemas.microsoft.com/office/powerpoint/2010/main" val="205688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1. Har </a:t>
            </a:r>
            <a:r>
              <a:rPr lang="da-DK" b="1" dirty="0"/>
              <a:t>du tidligere deltaget i FrivilligBørsen</a:t>
            </a:r>
            <a:r>
              <a:rPr lang="da-DK" b="1" dirty="0" smtClean="0"/>
              <a:t>? (51 svar)</a:t>
            </a: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99752"/>
            <a:ext cx="3276000" cy="80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84168"/>
              </p:ext>
            </p:extLst>
          </p:nvPr>
        </p:nvGraphicFramePr>
        <p:xfrm>
          <a:off x="1691680" y="2132856"/>
          <a:ext cx="5695950" cy="30327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736304"/>
                <a:gridCol w="2959646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Ja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70,59</a:t>
                      </a:r>
                      <a:r>
                        <a:rPr lang="da-DK" sz="2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1146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Nej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29,41</a:t>
                      </a:r>
                      <a:r>
                        <a:rPr lang="da-DK" sz="20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80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2.   Ønsker </a:t>
            </a:r>
            <a:r>
              <a:rPr lang="da-DK" b="1" dirty="0"/>
              <a:t>du </a:t>
            </a:r>
            <a:r>
              <a:rPr lang="da-DK" b="1" dirty="0" smtClean="0"/>
              <a:t>at </a:t>
            </a:r>
            <a:r>
              <a:rPr lang="da-DK" b="1" dirty="0"/>
              <a:t>deltage 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igen? (51 svar)</a:t>
            </a:r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589240"/>
            <a:ext cx="3276000" cy="8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453092"/>
              </p:ext>
            </p:extLst>
          </p:nvPr>
        </p:nvGraphicFramePr>
        <p:xfrm>
          <a:off x="1691680" y="2060848"/>
          <a:ext cx="5695950" cy="32613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Ja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86,27%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Nej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0,00%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Ved Ikke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9,80%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>
                          <a:effectLst/>
                        </a:rPr>
                        <a:t>Hvis nej - hvorfor ikke?</a:t>
                      </a: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000" dirty="0" smtClean="0">
                          <a:effectLst/>
                        </a:rPr>
                        <a:t>3,93%</a:t>
                      </a:r>
                      <a:endParaRPr lang="da-DK" sz="2000" dirty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0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dirty="0" smtClean="0"/>
              <a:t>3. Hvordan vurderer du tilmeldingsmodulet? (50 svar)</a:t>
            </a:r>
            <a:endParaRPr lang="da-DK" dirty="0"/>
          </a:p>
        </p:txBody>
      </p:sp>
      <p:graphicFrame>
        <p:nvGraphicFramePr>
          <p:cNvPr id="14" name="Pladsholder til indhold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866689"/>
              </p:ext>
            </p:extLst>
          </p:nvPr>
        </p:nvGraphicFramePr>
        <p:xfrm>
          <a:off x="1619672" y="1772818"/>
          <a:ext cx="5695950" cy="4085143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847975"/>
                <a:gridCol w="2847975"/>
              </a:tblGrid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Særdeles tilfreds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12,00</a:t>
                      </a:r>
                      <a:r>
                        <a:rPr lang="da-DK" sz="11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Tilfreds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40,00</a:t>
                      </a:r>
                      <a:r>
                        <a:rPr lang="da-DK" sz="11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Hverken/eller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10,00</a:t>
                      </a:r>
                      <a:r>
                        <a:rPr lang="da-DK" sz="11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Utilfreds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4,00</a:t>
                      </a:r>
                      <a:r>
                        <a:rPr lang="da-DK" sz="11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Særdeles utilfreds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0,00%</a:t>
                      </a:r>
                      <a:endParaRPr lang="da-DK" sz="1100" dirty="0">
                        <a:effectLst/>
                      </a:endParaRPr>
                    </a:p>
                  </a:txBody>
                  <a:tcPr marL="95250" marR="190500" marT="57150" marB="57150"/>
                </a:tc>
              </a:tr>
              <a:tr h="62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Jeg stod ikke for tilmeldingen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</a:rPr>
                        <a:t>34,00</a:t>
                      </a:r>
                      <a:r>
                        <a:rPr lang="da-DK" sz="1100" dirty="0">
                          <a:effectLst/>
                        </a:rPr>
                        <a:t>%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190500" marT="57150" marB="571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6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Kommentarer til tilmeldingsmodul: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Kunne godt virke lidt forvirrende </a:t>
            </a:r>
          </a:p>
          <a:p>
            <a:r>
              <a:rPr lang="da-DK" dirty="0"/>
              <a:t>Dog ikke så nemt at skrive flere ting på / andre kategorier  </a:t>
            </a:r>
          </a:p>
          <a:p>
            <a:r>
              <a:rPr lang="da-DK" dirty="0"/>
              <a:t>Kom ingen børskatalog så man havde tid til at forberede sig  </a:t>
            </a:r>
          </a:p>
          <a:p>
            <a:r>
              <a:rPr lang="da-DK" dirty="0"/>
              <a:t>Der var for mange trin, og træls at man skulle starte forfra for at tilføje mere til børskataloget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2109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4. A Hvad </a:t>
            </a:r>
            <a:r>
              <a:rPr lang="da-DK" sz="3600" b="1" dirty="0"/>
              <a:t>synes du var </a:t>
            </a:r>
            <a:r>
              <a:rPr lang="da-DK" sz="3600" b="1" dirty="0" smtClean="0"/>
              <a:t>godt? (36 svar)</a:t>
            </a:r>
            <a:r>
              <a:rPr lang="da-DK" b="1" dirty="0"/>
              <a:t/>
            </a:r>
            <a:br>
              <a:rPr lang="da-DK" b="1" dirty="0"/>
            </a:b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Nemmere </a:t>
            </a:r>
            <a:r>
              <a:rPr lang="da-DK" dirty="0"/>
              <a:t>at udfylde aftaler, så det bruges der ikke så meget tid på </a:t>
            </a:r>
            <a:r>
              <a:rPr lang="da-DK" dirty="0" smtClean="0"/>
              <a:t>længere</a:t>
            </a:r>
          </a:p>
          <a:p>
            <a:r>
              <a:rPr lang="da-DK" dirty="0"/>
              <a:t>Fungerede bedre end tidligere </a:t>
            </a:r>
            <a:r>
              <a:rPr lang="da-DK" dirty="0" smtClean="0"/>
              <a:t>år (folk brugte temabordene i højere grad – gjorde det nemmere at finde folk)</a:t>
            </a:r>
          </a:p>
          <a:p>
            <a:r>
              <a:rPr lang="da-DK" dirty="0"/>
              <a:t>God stemning med </a:t>
            </a:r>
            <a:r>
              <a:rPr lang="da-DK" dirty="0" smtClean="0"/>
              <a:t>musik, børsudklædte personer og dejlig middag  (19)</a:t>
            </a:r>
          </a:p>
          <a:p>
            <a:r>
              <a:rPr lang="da-DK" dirty="0" smtClean="0"/>
              <a:t>Børsmæglerne</a:t>
            </a:r>
          </a:p>
          <a:p>
            <a:r>
              <a:rPr lang="da-DK" dirty="0" smtClean="0"/>
              <a:t>Super godt med nummeret på kontrakten</a:t>
            </a:r>
          </a:p>
          <a:p>
            <a:r>
              <a:rPr lang="da-DK" dirty="0" smtClean="0"/>
              <a:t>Godt at man kan finde og bruge andres lokaler</a:t>
            </a:r>
          </a:p>
          <a:p>
            <a:r>
              <a:rPr lang="da-DK" dirty="0" smtClean="0"/>
              <a:t>Tid (og pligt) til at netværke (12)</a:t>
            </a:r>
          </a:p>
          <a:p>
            <a:r>
              <a:rPr lang="da-DK" dirty="0" smtClean="0"/>
              <a:t>Kataloget så man kan forberede sig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9191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4.B Har du forslag til forbedringer?</a:t>
            </a: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Lave borde til foreningsmaterialer</a:t>
            </a:r>
          </a:p>
          <a:p>
            <a:r>
              <a:rPr lang="da-DK" dirty="0"/>
              <a:t>Ved nominering af flest aftaler </a:t>
            </a:r>
            <a:r>
              <a:rPr lang="da-DK" dirty="0" smtClean="0"/>
              <a:t>det </a:t>
            </a:r>
            <a:r>
              <a:rPr lang="da-DK" dirty="0"/>
              <a:t>forgangne år, </a:t>
            </a:r>
            <a:r>
              <a:rPr lang="da-DK" dirty="0" smtClean="0"/>
              <a:t>bør man tænke på at </a:t>
            </a:r>
            <a:r>
              <a:rPr lang="da-DK" dirty="0"/>
              <a:t>der jo er giver og </a:t>
            </a:r>
            <a:r>
              <a:rPr lang="da-DK" dirty="0" smtClean="0"/>
              <a:t>modtager</a:t>
            </a:r>
          </a:p>
          <a:p>
            <a:r>
              <a:rPr lang="da-DK" dirty="0" smtClean="0"/>
              <a:t>Der manglede virksomheder</a:t>
            </a:r>
          </a:p>
          <a:p>
            <a:r>
              <a:rPr lang="da-DK" dirty="0" smtClean="0"/>
              <a:t>Stemmeseddel udleveres sammen med navneskilt</a:t>
            </a:r>
          </a:p>
          <a:p>
            <a:r>
              <a:rPr lang="da-DK" dirty="0" smtClean="0"/>
              <a:t>Invitere flere politikere </a:t>
            </a:r>
            <a:r>
              <a:rPr lang="da-DK" dirty="0"/>
              <a:t>og andre ansvarlige til et spørge-til-råds-hjørne omkring foreningsarbejde, fondsøgning, etc. </a:t>
            </a:r>
            <a:endParaRPr lang="da-DK" dirty="0" smtClean="0"/>
          </a:p>
          <a:p>
            <a:r>
              <a:rPr lang="da-DK" dirty="0" smtClean="0"/>
              <a:t>Modtog </a:t>
            </a:r>
            <a:r>
              <a:rPr lang="da-DK" dirty="0"/>
              <a:t>ikke børskataloget på forhånd og kunne heller ikke finde det på </a:t>
            </a:r>
            <a:r>
              <a:rPr lang="da-DK" dirty="0" smtClean="0"/>
              <a:t>hjemmesiden</a:t>
            </a:r>
          </a:p>
          <a:p>
            <a:r>
              <a:rPr lang="da-DK" dirty="0" smtClean="0"/>
              <a:t>Præmie til dem, der får andre med (kan man skrive i tilmeldingsmodulet)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3095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dirty="0" smtClean="0"/>
              <a:t>5. A Hvem </a:t>
            </a:r>
            <a:r>
              <a:rPr lang="da-DK" dirty="0"/>
              <a:t>ville du gerne </a:t>
            </a:r>
            <a:r>
              <a:rPr lang="da-DK" dirty="0" smtClean="0"/>
              <a:t>have</a:t>
            </a:r>
            <a:br>
              <a:rPr lang="da-DK" dirty="0" smtClean="0"/>
            </a:br>
            <a:r>
              <a:rPr lang="da-DK" dirty="0" smtClean="0"/>
              <a:t> </a:t>
            </a:r>
            <a:r>
              <a:rPr lang="da-DK" dirty="0"/>
              <a:t>mødt, som ikke var </a:t>
            </a:r>
            <a:r>
              <a:rPr lang="da-DK" dirty="0" smtClean="0"/>
              <a:t>der? (24 svar)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/>
              <a:t>Flere byrådsmedlemmer burde have været der. </a:t>
            </a:r>
            <a:r>
              <a:rPr lang="da-DK" dirty="0" smtClean="0"/>
              <a:t>(2)</a:t>
            </a:r>
          </a:p>
          <a:p>
            <a:r>
              <a:rPr lang="da-DK" dirty="0" smtClean="0"/>
              <a:t>Flere virksomheder (6) – Danmarks bedste erhvervskommune = give tilbage</a:t>
            </a:r>
          </a:p>
          <a:p>
            <a:r>
              <a:rPr lang="da-DK" dirty="0" smtClean="0"/>
              <a:t>Specifik UTG</a:t>
            </a:r>
          </a:p>
          <a:p>
            <a:r>
              <a:rPr lang="da-DK" dirty="0" smtClean="0"/>
              <a:t>Flere ungdoms- klubber</a:t>
            </a:r>
            <a:r>
              <a:rPr lang="da-DK" dirty="0"/>
              <a:t>/-foreninger</a:t>
            </a:r>
            <a:endParaRPr lang="da-DK" dirty="0" smtClean="0"/>
          </a:p>
          <a:p>
            <a:r>
              <a:rPr lang="da-DK" dirty="0" smtClean="0"/>
              <a:t>Flere Kulturelle foreninger</a:t>
            </a:r>
          </a:p>
          <a:p>
            <a:r>
              <a:rPr lang="da-DK" dirty="0" smtClean="0"/>
              <a:t>Flere patientforeninger</a:t>
            </a:r>
          </a:p>
          <a:p>
            <a:r>
              <a:rPr lang="da-DK" dirty="0" smtClean="0"/>
              <a:t>Flere fra det kommunale system</a:t>
            </a:r>
          </a:p>
          <a:p>
            <a:r>
              <a:rPr lang="da-DK" dirty="0" smtClean="0"/>
              <a:t>Børneinstitutioner</a:t>
            </a:r>
          </a:p>
          <a:p>
            <a:r>
              <a:rPr lang="da-DK" dirty="0" smtClean="0"/>
              <a:t>Ingen (6)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974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smtClean="0"/>
              <a:t>5.B </a:t>
            </a:r>
            <a:r>
              <a:rPr lang="da-DK" dirty="0" smtClean="0"/>
              <a:t>Hvordan </a:t>
            </a:r>
            <a:r>
              <a:rPr lang="da-DK" dirty="0"/>
              <a:t>får vi </a:t>
            </a:r>
            <a:r>
              <a:rPr lang="da-DK" dirty="0" smtClean="0"/>
              <a:t>dem </a:t>
            </a:r>
            <a:r>
              <a:rPr lang="da-DK" dirty="0"/>
              <a:t>til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at </a:t>
            </a:r>
            <a:r>
              <a:rPr lang="da-DK" dirty="0"/>
              <a:t>komme næste gang?</a:t>
            </a:r>
            <a:r>
              <a:rPr lang="da-DK" b="1" dirty="0"/>
              <a:t/>
            </a:r>
            <a:br>
              <a:rPr lang="da-DK" b="1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Man kunne være mere strategisk og gå direkte efter de private. Evt. alliere sig med advokaterne, der kan være en god ambassadør for børsen til andre private virksomheder</a:t>
            </a:r>
            <a:r>
              <a:rPr lang="da-DK" dirty="0" smtClean="0"/>
              <a:t>.</a:t>
            </a:r>
          </a:p>
          <a:p>
            <a:r>
              <a:rPr lang="da-DK" dirty="0" smtClean="0"/>
              <a:t>Politikerne skal nok inviteres flere gange - måske specielt - og "nødes" lidt. (2)</a:t>
            </a:r>
          </a:p>
          <a:p>
            <a:r>
              <a:rPr lang="da-DK" dirty="0" smtClean="0"/>
              <a:t>Personlige møder </a:t>
            </a:r>
            <a:r>
              <a:rPr lang="da-DK" dirty="0"/>
              <a:t>med relevant dokumentation </a:t>
            </a:r>
            <a:r>
              <a:rPr lang="da-DK" dirty="0" smtClean="0"/>
              <a:t>frem </a:t>
            </a:r>
            <a:r>
              <a:rPr lang="da-DK" dirty="0"/>
              <a:t>for </a:t>
            </a:r>
            <a:r>
              <a:rPr lang="da-DK" dirty="0" smtClean="0"/>
              <a:t>e-mail</a:t>
            </a:r>
            <a:r>
              <a:rPr lang="da-DK" dirty="0"/>
              <a:t>, kan måske give flere aktører. Men det kræver også flere </a:t>
            </a:r>
            <a:r>
              <a:rPr lang="da-DK" dirty="0" smtClean="0"/>
              <a:t>ressourcer</a:t>
            </a:r>
          </a:p>
          <a:p>
            <a:r>
              <a:rPr lang="da-DK" dirty="0" smtClean="0"/>
              <a:t>Inviter Handels-, håndværker- </a:t>
            </a:r>
            <a:r>
              <a:rPr lang="da-DK" dirty="0"/>
              <a:t>og </a:t>
            </a:r>
            <a:r>
              <a:rPr lang="da-DK" dirty="0" err="1" smtClean="0"/>
              <a:t>borger-foreninger</a:t>
            </a:r>
            <a:r>
              <a:rPr lang="da-DK" dirty="0" smtClean="0"/>
              <a:t>, </a:t>
            </a:r>
            <a:r>
              <a:rPr lang="da-DK" dirty="0"/>
              <a:t>samt Rotary, </a:t>
            </a:r>
            <a:r>
              <a:rPr lang="da-DK" dirty="0" smtClean="0"/>
              <a:t>Lions </a:t>
            </a:r>
            <a:r>
              <a:rPr lang="da-DK" dirty="0"/>
              <a:t>og </a:t>
            </a:r>
            <a:r>
              <a:rPr lang="da-DK" dirty="0" smtClean="0"/>
              <a:t>lign. klubber.  De skal </a:t>
            </a:r>
            <a:r>
              <a:rPr lang="da-DK" dirty="0"/>
              <a:t>opfordres til at udbrede info om </a:t>
            </a:r>
            <a:r>
              <a:rPr lang="da-DK" dirty="0" smtClean="0"/>
              <a:t>Børsen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663111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805</Words>
  <Application>Microsoft Office PowerPoint</Application>
  <PresentationFormat>Skærmshow (4:3)</PresentationFormat>
  <Paragraphs>196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17</vt:i4>
      </vt:variant>
    </vt:vector>
  </HeadingPairs>
  <TitlesOfParts>
    <vt:vector size="18" baseType="lpstr">
      <vt:lpstr>Kontortema</vt:lpstr>
      <vt:lpstr>FrivilligBørs 2016 Evaluering</vt:lpstr>
      <vt:lpstr> 1. Har du tidligere deltaget i FrivilligBørsen? (51 svar) </vt:lpstr>
      <vt:lpstr>  2.   Ønsker du at deltage  igen? (51 svar)  </vt:lpstr>
      <vt:lpstr>3. Hvordan vurderer du tilmeldingsmodulet? (50 svar)</vt:lpstr>
      <vt:lpstr>Kommentarer til tilmeldingsmodul: </vt:lpstr>
      <vt:lpstr>  4. A Hvad synes du var godt? (36 svar)  </vt:lpstr>
      <vt:lpstr> 4.B Har du forslag til forbedringer? </vt:lpstr>
      <vt:lpstr>5. A Hvem ville du gerne have  mødt, som ikke var der? (24 svar)</vt:lpstr>
      <vt:lpstr> 5.B Hvordan får vi dem til  at komme næste gang? </vt:lpstr>
      <vt:lpstr>6. Fik du andre aftaler/kontakter end forventet ud fra Børskataloget? (49 af 51 har svaret)</vt:lpstr>
      <vt:lpstr>  7. I hvilken grad blev dine forventninger til FrivilligBørsen indfriet? (44 svar + 7 kommertarer)  </vt:lpstr>
      <vt:lpstr>  8. I hvilken grad oplever du at FrivilligBørsen er en god metode til at skabe lokalt samarbejde? (51 svar)  </vt:lpstr>
      <vt:lpstr> Svar til do </vt:lpstr>
      <vt:lpstr>  </vt:lpstr>
      <vt:lpstr>  Kommentarer til middagen:  </vt:lpstr>
      <vt:lpstr>10. Ris, ros, gode idéer? (24 svar)</vt:lpstr>
      <vt:lpstr>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FrivilligBørs 2016 Evaluering</dc:title>
  <dc:creator>Charlotte Holleufer</dc:creator>
  <cp:lastModifiedBy>Charlotte Holleufer</cp:lastModifiedBy>
  <cp:revision>20</cp:revision>
  <dcterms:created xsi:type="dcterms:W3CDTF">2016-11-24T12:06:35Z</dcterms:created>
  <dcterms:modified xsi:type="dcterms:W3CDTF">2017-01-09T09:07:30Z</dcterms:modified>
</cp:coreProperties>
</file>